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99" r:id="rId2"/>
    <p:sldId id="405" r:id="rId3"/>
    <p:sldId id="401" r:id="rId4"/>
    <p:sldId id="402" r:id="rId5"/>
    <p:sldId id="490" r:id="rId6"/>
    <p:sldId id="491" r:id="rId7"/>
    <p:sldId id="492" r:id="rId8"/>
    <p:sldId id="495" r:id="rId9"/>
    <p:sldId id="493" r:id="rId10"/>
    <p:sldId id="494" r:id="rId11"/>
    <p:sldId id="497" r:id="rId12"/>
    <p:sldId id="498" r:id="rId13"/>
    <p:sldId id="499" r:id="rId14"/>
    <p:sldId id="500" r:id="rId15"/>
    <p:sldId id="501" r:id="rId16"/>
    <p:sldId id="502" r:id="rId17"/>
    <p:sldId id="503" r:id="rId18"/>
    <p:sldId id="504" r:id="rId19"/>
    <p:sldId id="505" r:id="rId20"/>
    <p:sldId id="506" r:id="rId21"/>
    <p:sldId id="48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A66E3D-4627-49FB-8EDC-5ADFF2B292DC}">
          <p14:sldIdLst>
            <p14:sldId id="399"/>
            <p14:sldId id="405"/>
            <p14:sldId id="401"/>
            <p14:sldId id="402"/>
            <p14:sldId id="490"/>
            <p14:sldId id="491"/>
            <p14:sldId id="492"/>
            <p14:sldId id="495"/>
            <p14:sldId id="493"/>
            <p14:sldId id="494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4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7E1"/>
    <a:srgbClr val="57563B"/>
    <a:srgbClr val="D5D9D1"/>
    <a:srgbClr val="788571"/>
    <a:srgbClr val="838F79"/>
    <a:srgbClr val="45442F"/>
    <a:srgbClr val="71806D"/>
    <a:srgbClr val="555845"/>
    <a:srgbClr val="D3B060"/>
    <a:srgbClr val="636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6807" autoAdjust="0"/>
  </p:normalViewPr>
  <p:slideViewPr>
    <p:cSldViewPr snapToGrid="0">
      <p:cViewPr varScale="1">
        <p:scale>
          <a:sx n="72" d="100"/>
          <a:sy n="72" d="100"/>
        </p:scale>
        <p:origin x="-4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2AA2D-F3FD-4622-BBC6-712AF01C4DDE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90907-BE26-48C9-88BE-8D126E13B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2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0B26F76-ACB1-4445-9E15-B1A9C6610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0E96F9B-AA29-46F9-B800-ED0F75024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D79BC4F-3B3A-4914-8F14-E655F977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B07194F-6DDB-41FF-A569-FF1DEDE3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8072646-178D-43D4-9F99-76406F6AB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99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83430CD-A2DB-4022-9B63-A2A20F6E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4CA2BC9-668A-4364-8099-DD7F6A5A5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8A9C8DB-0C07-439F-AE76-A189255FF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8C1003B-35DE-4804-B383-027DEFBC1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8633CC7-B76F-48D8-B15A-1A4D55B00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75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88ACF42B-AE9C-45FB-B914-5085F077D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2A134AA-85E9-4DC3-A276-77CD7A5B2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A813046-F452-42AC-93E1-CD17AE1B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729B4B6-F3F1-49C4-AD96-D9FF7101F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4D8D2DC-BAE9-4CD0-A96E-DF94D8334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D64CC17-6E88-416E-9EED-38E8C24D4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1FC1D70-94CE-43FA-B3D2-52320E833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E8574D6-4C86-4322-9DA0-D39904BCF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93DDE9A-6AA0-4736-AD6F-D2DAEEB54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D1A7C8B-64B4-4637-A67C-81080C546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8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74294A-CB8B-4E46-BF35-C0755B5D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23BDDAC-FAE3-4A09-9ACB-F4829B86B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797AE7D-6669-4A9E-BE68-60B33CB1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F3FAF1F-7C79-45A0-BD20-28EC90EE8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E41726B-C473-4315-8DB1-BD2980AE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09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6AFD64-65E7-4862-92EB-9FBE57D7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616C2A7-36E1-4BCA-A444-29211F7DE1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D57DE0E-C0E9-4205-B257-E58CE8887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ACB9AE2-372B-464A-B74C-2AF3568E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8DDEDF4-AC4B-4901-AF69-73E95BD20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E88BAEBB-BA0B-468A-9A8C-FABBDED9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6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110F775-A5CB-41AB-9565-1128D66A0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5E26CCC-AB6A-4734-B721-AB8BF1E65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C5D4B93-2968-45D6-8150-810A5A1642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ECEAC14-AEE5-4D37-A7B9-8AD855DA2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BCB489E-CD71-43C3-9672-5D7BE9A83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CD6D34C1-9694-4306-A7E4-EA042CD1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D8331984-65D9-477F-9CD4-10692B21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A475654-B2D0-4761-BA6E-3E9BC640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0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8A7704-6E73-4F56-84B7-7B2E0B52C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C394819-CB22-4AD9-8AA3-0E80BBBF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463FDCE-A572-42A1-A61D-FD2A1B81E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9481C5B-65BA-40B3-BC36-06535FC47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72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9F117DDF-A599-4C1F-9785-35970B9A9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F7DE616F-0C0B-4EEB-9E0E-AF2352C7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42A71CA-1F15-45B3-B6FF-237E820C5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5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78B239B-D89A-4527-AACE-F02992CE8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14DBDEF-BCEA-4A3A-A74B-F520F241D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895BE77-DE24-4F33-B59B-B0F41469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9DA9F91-D69B-414D-9AFA-3D2B9B62E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EE5E8C2-F5FE-4AC5-A571-6ED89C92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1E084E9-3161-490E-AAB5-6EFC504C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4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8CC1AF-DB0D-4DC6-A2BD-84D87684B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179D706-6AF7-4FE7-B295-25AAB2F2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C5B175D-5AD9-4F89-8D2F-AF4146963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FAD4DA1-A8B2-4177-B9C4-CE762BC7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24E6C29-6045-4A43-9CAD-839E308A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E8FC81A-8484-4E62-B15E-4F40FD622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3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FE15574-6906-4889-A015-01A786CBE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03ECF8F-8545-4CF9-850D-2313DE7DA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0891320-52D9-4F95-8EBC-7B880862E8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F324F-C5C1-4FC1-AD64-7D1CD113A23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0A8F960-4A43-4940-80E8-DEE868BBD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67DCDD-9E7B-412B-A99E-0BFDBFB6E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6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idristij/dotnetbook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обои на рабочий стол весна">
            <a:extLst>
              <a:ext uri="{FF2B5EF4-FFF2-40B4-BE49-F238E27FC236}">
                <a16:creationId xmlns="" xmlns:a16="http://schemas.microsoft.com/office/drawing/2014/main" id="{6C67E5BD-9A90-4585-A8C0-73F527D3D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2" r="38635"/>
          <a:stretch/>
        </p:blipFill>
        <p:spPr bwMode="auto">
          <a:xfrm>
            <a:off x="6853630" y="0"/>
            <a:ext cx="5338370" cy="6880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EC40B3E3-1321-4ABE-A6F4-5376C3A2B32E}"/>
              </a:ext>
            </a:extLst>
          </p:cNvPr>
          <p:cNvSpPr/>
          <p:nvPr/>
        </p:nvSpPr>
        <p:spPr>
          <a:xfrm>
            <a:off x="0" y="0"/>
            <a:ext cx="7175157" cy="6858000"/>
          </a:xfrm>
          <a:prstGeom prst="rect">
            <a:avLst/>
          </a:prstGeom>
          <a:solidFill>
            <a:srgbClr val="57563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77BE093A-5441-B245-B76F-967BE5CAF20B}"/>
              </a:ext>
            </a:extLst>
          </p:cNvPr>
          <p:cNvSpPr>
            <a:spLocks noGrp="1"/>
          </p:cNvSpPr>
          <p:nvPr/>
        </p:nvSpPr>
        <p:spPr>
          <a:xfrm>
            <a:off x="6818298" y="0"/>
            <a:ext cx="707136" cy="6858000"/>
          </a:xfrm>
          <a:prstGeom prst="rect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="" xmlns:a16="http://schemas.microsoft.com/office/drawing/2014/main" id="{D17D0D07-E864-418B-9C99-842B9FF9D02C}"/>
              </a:ext>
            </a:extLst>
          </p:cNvPr>
          <p:cNvSpPr txBox="1">
            <a:spLocks/>
          </p:cNvSpPr>
          <p:nvPr/>
        </p:nvSpPr>
        <p:spPr>
          <a:xfrm>
            <a:off x="748729" y="5164001"/>
            <a:ext cx="5754624" cy="41857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Сидристый Станислав</a:t>
            </a:r>
            <a:endParaRPr lang="en-US" dirty="0">
              <a:solidFill>
                <a:srgbClr val="78857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="" xmlns:a16="http://schemas.microsoft.com/office/drawing/2014/main" id="{60694C37-4112-440B-80E9-7768F3FDB4FC}"/>
              </a:ext>
            </a:extLst>
          </p:cNvPr>
          <p:cNvSpPr txBox="1">
            <a:spLocks/>
          </p:cNvSpPr>
          <p:nvPr/>
        </p:nvSpPr>
        <p:spPr>
          <a:xfrm>
            <a:off x="708621" y="2201261"/>
            <a:ext cx="5754624" cy="252447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20000"/>
              </a:prstClr>
            </a:outerShdw>
          </a:effectLst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Garbage Collector</a:t>
            </a:r>
            <a:r>
              <a:rPr lang="ru-RU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/>
            </a:r>
            <a:br>
              <a:rPr lang="ru-RU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endParaRPr lang="ru-RU" sz="2000" b="1" dirty="0">
              <a:solidFill>
                <a:srgbClr val="E4E7E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1. </a:t>
            </a:r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Различные слои управления памятью</a:t>
            </a:r>
            <a:endParaRPr lang="en-US" sz="2000" b="1" dirty="0">
              <a:solidFill>
                <a:srgbClr val="78857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  <a:p>
            <a:r>
              <a:rPr lang="en-US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2. </a:t>
            </a:r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Введение в сборку мусора</a:t>
            </a:r>
          </a:p>
          <a:p>
            <a:r>
              <a:rPr lang="ru-RU" sz="20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3. Фаза маркировки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4. Фаза планирования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5. Фаза зачистки и сжатия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6. Продвинутые особенности</a:t>
            </a:r>
          </a:p>
        </p:txBody>
      </p:sp>
      <p:pic>
        <p:nvPicPr>
          <p:cNvPr id="1026" name="Picture 2" descr="big-logo.png">
            <a:extLst>
              <a:ext uri="{FF2B5EF4-FFF2-40B4-BE49-F238E27FC236}">
                <a16:creationId xmlns="" xmlns:a16="http://schemas.microsoft.com/office/drawing/2014/main" id="{D1493E75-BE72-49F6-8E90-0CB15DD8B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342" y="5866201"/>
            <a:ext cx="3825914" cy="8082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1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272038" y="2844224"/>
            <a:ext cx="6096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DoSomething(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path)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service =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IoContainer.Resolve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IWebService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&gt;(path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service.RunLongRunningRequest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0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Локальные переменные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0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1049000" y="257499"/>
            <a:ext cx="935731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locals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537206" y="4488243"/>
            <a:ext cx="37149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Есть только 1 ссылка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Не должно быть собрано </a:t>
            </a:r>
            <a:r>
              <a:rPr lang="en-US" dirty="0" smtClean="0"/>
              <a:t>GC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Может жить долго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23363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272038" y="2844224"/>
            <a:ext cx="6096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DoSomething(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path)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service =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IoContainer.Resolve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IWebService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&gt;(path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service.RunLongRunningRequest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0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Локальные переменные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0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1049000" y="257499"/>
            <a:ext cx="935731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locals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537206" y="4488243"/>
            <a:ext cx="37149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Есть только 1 ссылка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Не должно быть собрано </a:t>
            </a:r>
            <a:r>
              <a:rPr lang="en-US" dirty="0" smtClean="0"/>
              <a:t>GC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Может жить долго</a:t>
            </a:r>
            <a:endParaRPr lang="ru-RU" dirty="0" smtClean="0"/>
          </a:p>
        </p:txBody>
      </p:sp>
      <p:sp>
        <p:nvSpPr>
          <p:cNvPr id="2" name="Прямоугольник 1"/>
          <p:cNvSpPr/>
          <p:nvPr/>
        </p:nvSpPr>
        <p:spPr>
          <a:xfrm>
            <a:off x="6699504" y="2755392"/>
            <a:ext cx="1158240" cy="4754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5053584" y="3230880"/>
            <a:ext cx="859536" cy="384048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811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272038" y="2844224"/>
            <a:ext cx="6096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DoSomething(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path)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service =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IoContainer.Resolve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IWebService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&gt;(path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service.RunLongRunningRequest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0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Локальные переменные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537206" y="4488243"/>
            <a:ext cx="37149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Есть только 1 ссылка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Не должно быть собрано </a:t>
            </a:r>
            <a:r>
              <a:rPr lang="en-US" dirty="0" smtClean="0"/>
              <a:t>GC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Может жить долго</a:t>
            </a:r>
            <a:endParaRPr lang="ru-RU" dirty="0" smtClean="0"/>
          </a:p>
        </p:txBody>
      </p:sp>
      <p:sp>
        <p:nvSpPr>
          <p:cNvPr id="2" name="Прямоугольник 1"/>
          <p:cNvSpPr/>
          <p:nvPr/>
        </p:nvSpPr>
        <p:spPr>
          <a:xfrm>
            <a:off x="6699504" y="2755392"/>
            <a:ext cx="1158240" cy="4754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5053584" y="3230880"/>
            <a:ext cx="859536" cy="384048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4074426" y="1902889"/>
            <a:ext cx="5250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DoSomething(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[]{</a:t>
            </a:r>
            <a:r>
              <a:rPr lang="en-US" dirty="0">
                <a:solidFill>
                  <a:srgbClr val="B41414"/>
                </a:solidFill>
                <a:latin typeface="Consolas" panose="020B0609020204030204" pitchFamily="49" charset="0"/>
              </a:rPr>
              <a:t>'a'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}))</a:t>
            </a:r>
            <a:endParaRPr lang="ru-RU" dirty="0"/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7" y="851881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registers</a:t>
            </a:r>
            <a:endParaRPr lang="en-US" dirty="0"/>
          </a:p>
        </p:txBody>
      </p:sp>
      <p:sp>
        <p:nvSpPr>
          <p:cNvPr id="15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8" y="257005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 stack</a:t>
            </a:r>
            <a:endParaRPr lang="en-US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3849625" y="6065026"/>
            <a:ext cx="1419358" cy="64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Стек потока</a:t>
            </a:r>
            <a:endParaRPr lang="ru-RU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6466599" y="6065026"/>
            <a:ext cx="1419358" cy="64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Регистры</a:t>
            </a:r>
            <a:endParaRPr lang="ru-RU" dirty="0"/>
          </a:p>
        </p:txBody>
      </p:sp>
      <p:sp>
        <p:nvSpPr>
          <p:cNvPr id="19" name="Стрелка вниз 18"/>
          <p:cNvSpPr/>
          <p:nvPr/>
        </p:nvSpPr>
        <p:spPr>
          <a:xfrm rot="2159585">
            <a:off x="4535423" y="5581750"/>
            <a:ext cx="256032" cy="4511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Стрелка вниз 19"/>
          <p:cNvSpPr/>
          <p:nvPr/>
        </p:nvSpPr>
        <p:spPr>
          <a:xfrm rot="19549055">
            <a:off x="6919270" y="5580963"/>
            <a:ext cx="256032" cy="4511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648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238005" y="2305615"/>
            <a:ext cx="476223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LexicalScopeExample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class1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GetClassInstance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if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(class1.HasChildren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class2 = class1.Children;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height = class2.ClacSumHeight();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(height);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400" b="1" dirty="0" err="1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Скоуп</a:t>
            </a:r>
            <a:r>
              <a:rPr lang="ru-RU" sz="24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переменных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7" y="851881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registers</a:t>
            </a:r>
            <a:endParaRPr lang="en-US" dirty="0"/>
          </a:p>
        </p:txBody>
      </p:sp>
      <p:sp>
        <p:nvSpPr>
          <p:cNvPr id="15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8" y="257005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 stack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305046" y="2305615"/>
            <a:ext cx="371499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Два варианта </a:t>
            </a:r>
            <a:r>
              <a:rPr lang="ru-RU" dirty="0" err="1" smtClean="0"/>
              <a:t>скоупов</a:t>
            </a:r>
            <a:r>
              <a:rPr lang="ru-RU" dirty="0" smtClean="0"/>
              <a:t> переменных: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Переменная </a:t>
            </a:r>
            <a:r>
              <a:rPr lang="en-US" dirty="0" smtClean="0"/>
              <a:t>class1 </a:t>
            </a:r>
            <a:r>
              <a:rPr lang="ru-RU" dirty="0" smtClean="0"/>
              <a:t>доступна в течении жизни всего метода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Переменная </a:t>
            </a:r>
            <a:r>
              <a:rPr lang="en-US" dirty="0" smtClean="0"/>
              <a:t>class2 – </a:t>
            </a:r>
            <a:r>
              <a:rPr lang="ru-RU" dirty="0" smtClean="0"/>
              <a:t>только внутри блока </a:t>
            </a:r>
            <a:r>
              <a:rPr lang="en-US" dirty="0" smtClean="0"/>
              <a:t>if</a:t>
            </a:r>
            <a:endParaRPr lang="ru-RU" dirty="0" smtClean="0"/>
          </a:p>
          <a:p>
            <a:endParaRPr lang="ru-RU" dirty="0" smtClean="0"/>
          </a:p>
          <a:p>
            <a:r>
              <a:rPr lang="ru-RU" dirty="0" smtClean="0"/>
              <a:t>Два варианта окончания </a:t>
            </a:r>
            <a:r>
              <a:rPr lang="ru-RU" dirty="0" err="1" smtClean="0"/>
              <a:t>скоупа</a:t>
            </a:r>
            <a:r>
              <a:rPr lang="ru-RU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Упрощенный: когда </a:t>
            </a:r>
            <a:r>
              <a:rPr lang="ru-RU" dirty="0" err="1" smtClean="0"/>
              <a:t>скоуп</a:t>
            </a:r>
            <a:r>
              <a:rPr lang="ru-RU" dirty="0" smtClean="0"/>
              <a:t> заканчивается вместе с лексическим блоком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Когда </a:t>
            </a:r>
            <a:r>
              <a:rPr lang="ru-RU" dirty="0" err="1" smtClean="0"/>
              <a:t>скоуп</a:t>
            </a:r>
            <a:r>
              <a:rPr lang="ru-RU" dirty="0" smtClean="0"/>
              <a:t> заканчивается с последним местом использования переменной</a:t>
            </a:r>
            <a:endParaRPr lang="ru-RU" dirty="0"/>
          </a:p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20943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465685" y="2531167"/>
            <a:ext cx="476223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01 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LexicalScopeExample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02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03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class1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GetClassInstance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04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if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(class1.HasChildren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05   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06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class2 = class1.Children;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07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height = class2.ClacSumHeight();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08   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(height);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09 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10     }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11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12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400" b="1" dirty="0" err="1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Скоуп</a:t>
            </a:r>
            <a:r>
              <a:rPr lang="ru-RU" sz="24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переменных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7" y="851881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registers</a:t>
            </a:r>
            <a:endParaRPr lang="en-US" dirty="0"/>
          </a:p>
        </p:txBody>
      </p:sp>
      <p:sp>
        <p:nvSpPr>
          <p:cNvPr id="15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8" y="257005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 stack</a:t>
            </a:r>
            <a:endParaRPr lang="en-US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7227919" y="2049583"/>
            <a:ext cx="162763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Partially </a:t>
            </a:r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  <a:endParaRPr lang="ru-RU" sz="1400" u="sng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8855551" y="2049583"/>
            <a:ext cx="162763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Fully </a:t>
            </a:r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704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465685" y="2531167"/>
            <a:ext cx="476223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01 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LexicalScopeExample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02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03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class1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GetClassInstance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04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if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(class1.HasChildren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05   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06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class2 = class1.Children;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07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height = class2.ClacSumHeight();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08   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(height);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09 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10     }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11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12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400" b="1" dirty="0" err="1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Скоуп</a:t>
            </a:r>
            <a:r>
              <a:rPr lang="ru-RU" sz="24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переменных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7" y="851881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registers</a:t>
            </a:r>
            <a:endParaRPr lang="en-US" dirty="0"/>
          </a:p>
        </p:txBody>
      </p:sp>
      <p:sp>
        <p:nvSpPr>
          <p:cNvPr id="15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8" y="257005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 stack</a:t>
            </a:r>
            <a:endParaRPr lang="en-US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7227919" y="2049583"/>
            <a:ext cx="162763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Partially </a:t>
            </a:r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  <a:endParaRPr lang="ru-RU" sz="1400" u="sng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8855551" y="2049583"/>
            <a:ext cx="162763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Fully </a:t>
            </a:r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class1, 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class2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" name="Стрелка вправо 1"/>
          <p:cNvSpPr/>
          <p:nvPr/>
        </p:nvSpPr>
        <p:spPr>
          <a:xfrm flipH="1">
            <a:off x="10483183" y="3992880"/>
            <a:ext cx="867880" cy="4572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GC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960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465685" y="2531167"/>
            <a:ext cx="476223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01 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LexicalScopeExample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02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03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class1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GetClassInstance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04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if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(class1.HasChildren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05   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06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class2 = class1.Children;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07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height = class2.ClacSumHeight();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08   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(height);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09 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10     }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11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12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400" b="1" dirty="0" err="1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Скоуп</a:t>
            </a:r>
            <a:r>
              <a:rPr lang="ru-RU" sz="24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переменных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7" y="851881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registers</a:t>
            </a:r>
            <a:endParaRPr lang="en-US" dirty="0"/>
          </a:p>
        </p:txBody>
      </p:sp>
      <p:sp>
        <p:nvSpPr>
          <p:cNvPr id="15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8" y="257005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 stack</a:t>
            </a:r>
            <a:endParaRPr lang="en-US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7227919" y="2049583"/>
            <a:ext cx="162763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Partially </a:t>
            </a:r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  <a:endParaRPr lang="ru-RU" sz="1400" u="sng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rbx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rbx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rbx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93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465685" y="2531167"/>
            <a:ext cx="476223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01 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LexicalScopeExample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02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03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class1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GetClassInstance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04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if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(class1.HasChildren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05   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06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class2 = </a:t>
            </a:r>
            <a:r>
              <a:rPr lang="en-US" sz="1400" dirty="0" smtClean="0">
                <a:solidFill>
                  <a:sysClr val="windowText" lastClr="000000"/>
                </a:solidFill>
                <a:latin typeface="Consolas" panose="020B0609020204030204" pitchFamily="49" charset="0"/>
              </a:rPr>
              <a:t>GetClass2Instance();</a:t>
            </a:r>
            <a:endParaRPr lang="en-US" sz="1400" dirty="0">
              <a:solidFill>
                <a:sysClr val="windowText" lastClr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07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height = class2.ClacSumHeight();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08   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(height);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09 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10     }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11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eturn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12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400" b="1" dirty="0" err="1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Скоуп</a:t>
            </a:r>
            <a:r>
              <a:rPr lang="ru-RU" sz="24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переменных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7" y="851881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registers</a:t>
            </a:r>
            <a:endParaRPr lang="en-US" dirty="0"/>
          </a:p>
        </p:txBody>
      </p:sp>
      <p:sp>
        <p:nvSpPr>
          <p:cNvPr id="15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8" y="257005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 stack</a:t>
            </a:r>
            <a:endParaRPr lang="en-US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7227919" y="2049583"/>
            <a:ext cx="162763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Fully</a:t>
            </a:r>
          </a:p>
          <a:p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  <a:endParaRPr lang="ru-RU" sz="1400" u="sng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 </a:t>
            </a:r>
            <a:endParaRPr lang="ru-RU" sz="1400" dirty="0" smtClean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rax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ru-RU" sz="1400" dirty="0" smtClean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" name="Правая фигурная скобка 1"/>
          <p:cNvSpPr/>
          <p:nvPr/>
        </p:nvSpPr>
        <p:spPr>
          <a:xfrm>
            <a:off x="8936736" y="2974848"/>
            <a:ext cx="182880" cy="1249680"/>
          </a:xfrm>
          <a:prstGeom prst="rightBrace">
            <a:avLst>
              <a:gd name="adj1" fmla="val 74999"/>
              <a:gd name="adj2" fmla="val 50000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9284113" y="3411261"/>
            <a:ext cx="2844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Eager root collection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6904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400" b="1" dirty="0" err="1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Скоуп</a:t>
            </a:r>
            <a:r>
              <a:rPr lang="ru-RU" sz="24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переменных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7" y="851881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registers</a:t>
            </a:r>
            <a:endParaRPr lang="en-US" dirty="0"/>
          </a:p>
        </p:txBody>
      </p:sp>
      <p:sp>
        <p:nvSpPr>
          <p:cNvPr id="15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8" y="257005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 stack</a:t>
            </a:r>
            <a:endParaRPr lang="en-US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238004" y="2504201"/>
            <a:ext cx="771680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Timer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endParaRPr lang="ru-RU" sz="1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Timer(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=&gt;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WriteLine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DateTime.Now.ToString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()), </a:t>
            </a:r>
            <a:endParaRPr lang="ru-RU" sz="1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smtClean="0">
                <a:solidFill>
                  <a:srgbClr val="C81EFA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smtClean="0">
                <a:solidFill>
                  <a:srgbClr val="C81EFA"/>
                </a:solidFill>
                <a:latin typeface="Consolas" panose="020B0609020204030204" pitchFamily="49" charset="0"/>
              </a:rPr>
              <a:t>100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1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B41414"/>
                </a:solidFill>
                <a:latin typeface="Consolas" panose="020B0609020204030204" pitchFamily="49" charset="0"/>
              </a:rPr>
              <a:t>"Hello"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ru-RU" sz="1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7327181" y="2073314"/>
            <a:ext cx="162763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Partially </a:t>
            </a:r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  <a:endParaRPr lang="ru-RU" sz="1400" u="sng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timer</a:t>
            </a:r>
          </a:p>
          <a:p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timer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timer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timer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timer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timer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timer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9132111" y="2073313"/>
            <a:ext cx="162763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Fully </a:t>
            </a:r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  <a:endParaRPr lang="ru-RU" sz="1400" u="sng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timer</a:t>
            </a:r>
          </a:p>
          <a:p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7430814" y="5391807"/>
            <a:ext cx="1523999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Debug</a:t>
            </a:r>
            <a:endParaRPr lang="ru-RU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9235744" y="5391807"/>
            <a:ext cx="1523999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Release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74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400" b="1" dirty="0" err="1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Скоуп</a:t>
            </a:r>
            <a:r>
              <a:rPr lang="ru-RU" sz="24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переменных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7" y="851881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registers</a:t>
            </a:r>
            <a:endParaRPr lang="en-US" dirty="0"/>
          </a:p>
        </p:txBody>
      </p:sp>
      <p:sp>
        <p:nvSpPr>
          <p:cNvPr id="15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8" y="257005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 stack</a:t>
            </a:r>
            <a:endParaRPr lang="en-US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238005" y="2073313"/>
            <a:ext cx="5173306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sc.DoSomething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B41414"/>
                </a:solidFill>
                <a:latin typeface="Consolas" panose="020B0609020204030204" pitchFamily="49" charset="0"/>
              </a:rPr>
              <a:t>"Hello from </a:t>
            </a:r>
            <a:r>
              <a:rPr lang="en-US" sz="1400" dirty="0" err="1">
                <a:solidFill>
                  <a:srgbClr val="B41414"/>
                </a:solidFill>
                <a:latin typeface="Consolas" panose="020B0609020204030204" pitchFamily="49" charset="0"/>
              </a:rPr>
              <a:t>SomeClass</a:t>
            </a:r>
            <a:r>
              <a:rPr lang="en-US" sz="1400" dirty="0">
                <a:solidFill>
                  <a:srgbClr val="B41414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Console.ReadLine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SomeClass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public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DoSomething(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B41414"/>
                </a:solidFill>
                <a:latin typeface="Consolas" panose="020B0609020204030204" pitchFamily="49" charset="0"/>
              </a:rPr>
              <a:t>"In finalizer"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7327181" y="1634527"/>
            <a:ext cx="162763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Partially </a:t>
            </a:r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  <a:endParaRPr lang="ru-RU" sz="1400" u="sng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sc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sc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sc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msg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msg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msg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one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one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one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one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one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9132111" y="1642713"/>
            <a:ext cx="162763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Fully </a:t>
            </a:r>
            <a:r>
              <a:rPr lang="en-US" sz="1400" u="sng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interruptible</a:t>
            </a:r>
            <a:endParaRPr lang="ru-RU" sz="1400" u="sng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sc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err="1" smtClean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sc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 smtClean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en-US" sz="1400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ru-RU" sz="1400" dirty="0" smtClean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ru-RU" sz="1400" dirty="0" smtClean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ru-RU" sz="1400" dirty="0" smtClean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ru-RU" sz="1400" dirty="0" smtClean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  <a:endParaRPr lang="ru-RU" sz="1400" dirty="0" smtClean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none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7252753" y="2921754"/>
            <a:ext cx="2531522" cy="31531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0478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9E8ADF90-D148-4080-BF29-2AA4040B10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F4598DD1-0D4C-4E43-9F50-61DAB7F0E9EF}"/>
              </a:ext>
            </a:extLst>
          </p:cNvPr>
          <p:cNvGrpSpPr/>
          <p:nvPr/>
        </p:nvGrpSpPr>
        <p:grpSpPr>
          <a:xfrm>
            <a:off x="5885037" y="1724213"/>
            <a:ext cx="5324476" cy="3649945"/>
            <a:chOff x="5855088" y="-117199"/>
            <a:chExt cx="5324476" cy="3649945"/>
          </a:xfrm>
        </p:grpSpPr>
        <p:sp>
          <p:nvSpPr>
            <p:cNvPr id="11" name="Content Placeholder 6">
              <a:extLst>
                <a:ext uri="{FF2B5EF4-FFF2-40B4-BE49-F238E27FC236}">
                  <a16:creationId xmlns="" xmlns:a16="http://schemas.microsoft.com/office/drawing/2014/main" id="{1EFFAE98-7A7C-4E9E-85A1-E9037FA2EC8D}"/>
                </a:ext>
              </a:extLst>
            </p:cNvPr>
            <p:cNvSpPr txBox="1">
              <a:spLocks/>
            </p:cNvSpPr>
            <p:nvPr/>
          </p:nvSpPr>
          <p:spPr>
            <a:xfrm>
              <a:off x="5855088" y="-117199"/>
              <a:ext cx="5324476" cy="364994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594" indent="-228594" algn="l" defTabSz="1219170" rtl="0" eaLnBrk="1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838179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47764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209745" indent="-38099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indent="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71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kumimoji="0" lang="ru-RU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Стеки: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WEB/WPF/WinForms/…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C/C++, C++/CLI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когда необходимо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solidFill>
                    <a:srgbClr val="222222"/>
                  </a:solidFill>
                  <a:latin typeface="Calibri Light"/>
                </a:rPr>
                <a:t>EPAM Systems</a:t>
              </a:r>
              <a:endPara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Книга: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    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https://github.com/sidristij/dotnetbook </a:t>
              </a: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endParaRPr lang="ru-RU" sz="1800" dirty="0">
                <a:latin typeface="Calibri Light"/>
              </a:endParaRP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lang="ru-RU" sz="1800" b="1" dirty="0">
                  <a:latin typeface="Calibri Light"/>
                </a:rPr>
                <a:t>Связь:</a:t>
              </a:r>
              <a:endParaRPr lang="en-US" sz="1800" b="1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telegram: @</a:t>
              </a:r>
              <a:r>
                <a:rPr lang="en-US" sz="1800" dirty="0" err="1">
                  <a:latin typeface="Calibri Light"/>
                </a:rPr>
                <a:t>sidristij</a:t>
              </a:r>
              <a:endParaRPr lang="en-US" sz="1800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skype: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stanislav.sidristy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sunex.development@gmail.com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</a:endParaRPr>
            </a:p>
          </p:txBody>
        </p:sp>
        <p:pic>
          <p:nvPicPr>
            <p:cNvPr id="12" name="Picture 10" descr="github icon">
              <a:extLst>
                <a:ext uri="{FF2B5EF4-FFF2-40B4-BE49-F238E27FC236}">
                  <a16:creationId xmlns="" xmlns:a16="http://schemas.microsoft.com/office/drawing/2014/main" id="{C72969AF-E61E-405A-B98E-29D5148F15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3290" y="1378238"/>
              <a:ext cx="228600" cy="228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44442A72-1A0A-4799-96DD-FA7FDF79CC46}"/>
              </a:ext>
            </a:extLst>
          </p:cNvPr>
          <p:cNvGrpSpPr/>
          <p:nvPr/>
        </p:nvGrpSpPr>
        <p:grpSpPr>
          <a:xfrm>
            <a:off x="1332413" y="2195369"/>
            <a:ext cx="1859803" cy="2315071"/>
            <a:chOff x="834807" y="2156330"/>
            <a:chExt cx="1859803" cy="2315071"/>
          </a:xfrm>
        </p:grpSpPr>
        <p:sp>
          <p:nvSpPr>
            <p:cNvPr id="18" name="Rectangle 17">
              <a:extLst>
                <a:ext uri="{FF2B5EF4-FFF2-40B4-BE49-F238E27FC236}">
                  <a16:creationId xmlns="" xmlns:a16="http://schemas.microsoft.com/office/drawing/2014/main" id="{DF7677AC-E564-466A-B5C3-729F8F0461EF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="" xmlns:a16="http://schemas.microsoft.com/office/drawing/2014/main" id="{B42E08AB-1A3D-4C01-9A35-33CC984C9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22857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400" b="1" dirty="0" err="1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Скоуп</a:t>
            </a:r>
            <a:r>
              <a:rPr lang="ru-RU" sz="24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переменных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7" y="851881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registers</a:t>
            </a:r>
            <a:endParaRPr lang="en-US" dirty="0"/>
          </a:p>
        </p:txBody>
      </p:sp>
      <p:sp>
        <p:nvSpPr>
          <p:cNvPr id="15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0442448" y="257005"/>
            <a:ext cx="1542283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 stack</a:t>
            </a:r>
            <a:endParaRPr lang="en-US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113189" y="1616725"/>
            <a:ext cx="6004444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 Field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Random().Next() };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sc.DoSomething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Console.ReadLine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SomeClass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public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Field;</a:t>
            </a:r>
          </a:p>
          <a:p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public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DoSomething()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.Field.ToString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B41414"/>
                </a:solidFill>
                <a:latin typeface="Consolas" panose="020B0609020204030204" pitchFamily="49" charset="0"/>
              </a:rPr>
              <a:t>"Am I dead?"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B41414"/>
                </a:solidFill>
                <a:latin typeface="Consolas" panose="020B0609020204030204" pitchFamily="49" charset="0"/>
              </a:rPr>
              <a:t>"In finalizer"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7355294" y="1619611"/>
            <a:ext cx="600444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 Field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Rand…    </a:t>
            </a:r>
          </a:p>
          <a:p>
            <a:r>
              <a:rPr lang="en-US" sz="1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smtClean="0">
                <a:solidFill>
                  <a:srgbClr val="000000"/>
                </a:solidFill>
                <a:latin typeface="Consolas" panose="020B0609020204030204" pitchFamily="49" charset="0"/>
              </a:rPr>
              <a:t> Console.WriteLine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sc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.Field.ToString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B41414"/>
                </a:solidFill>
                <a:latin typeface="Consolas" panose="020B0609020204030204" pitchFamily="49" charset="0"/>
              </a:rPr>
              <a:t>"Am I dead?"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Console.ReadLine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SomeClass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public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Field;</a:t>
            </a:r>
          </a:p>
          <a:p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SomeClass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B41414"/>
                </a:solidFill>
                <a:latin typeface="Consolas" panose="020B0609020204030204" pitchFamily="49" charset="0"/>
              </a:rPr>
              <a:t>"In finalizer"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310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72D6BB4-156C-4599-B98A-3DA852C5CC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7" t="53051" r="55684" b="4703"/>
          <a:stretch/>
        </p:blipFill>
        <p:spPr>
          <a:xfrm>
            <a:off x="5002790" y="2127184"/>
            <a:ext cx="3118585" cy="2897203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4E02D14-A823-41E4-B63F-AB3CF2C68147}"/>
              </a:ext>
            </a:extLst>
          </p:cNvPr>
          <p:cNvSpPr/>
          <p:nvPr/>
        </p:nvSpPr>
        <p:spPr>
          <a:xfrm>
            <a:off x="3253338" y="1482291"/>
            <a:ext cx="6910939" cy="3734602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7" y="3041583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en-US" sz="54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QA</a:t>
            </a:r>
            <a:endParaRPr lang="ru-RU" sz="54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9DA25D3-0CD6-431D-93DA-237974600296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729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C1B422D4-B395-49B3-B0A6-FE449F800C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A93BFE0-72DC-4736-9797-98E34C8A7D85}"/>
              </a:ext>
            </a:extLst>
          </p:cNvPr>
          <p:cNvSpPr txBox="1"/>
          <p:nvPr/>
        </p:nvSpPr>
        <p:spPr>
          <a:xfrm>
            <a:off x="314325" y="61595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D144EA-89AE-4759-8B06-27CCA8284B21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3D86FFA0-7246-4F9C-8DA0-0EB436DA1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669" y="6471082"/>
            <a:ext cx="1771688" cy="322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B7A1905E-1A72-470C-97C9-5F12FD18C06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156" y="1496315"/>
            <a:ext cx="2271663" cy="32072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4AC2E09C-700F-467A-A2B1-C7B91D7944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324" y="535612"/>
            <a:ext cx="4530775" cy="6329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5D99A41-F3BB-4867-A6EE-6C5F144D1583}"/>
              </a:ext>
            </a:extLst>
          </p:cNvPr>
          <p:cNvSpPr txBox="1"/>
          <p:nvPr/>
        </p:nvSpPr>
        <p:spPr>
          <a:xfrm>
            <a:off x="6186324" y="5411452"/>
            <a:ext cx="46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6"/>
              </a:rPr>
              <a:t>https://github.com/sidristij/dotnetbook</a:t>
            </a:r>
            <a:r>
              <a:rPr lang="en-US" dirty="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7305C9A2-3C82-496E-8148-97341D9E41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6813" y="1496315"/>
            <a:ext cx="2271664" cy="32072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254CD356-E175-4304-97E9-BA71946139AB}"/>
              </a:ext>
            </a:extLst>
          </p:cNvPr>
          <p:cNvGrpSpPr/>
          <p:nvPr/>
        </p:nvGrpSpPr>
        <p:grpSpPr>
          <a:xfrm>
            <a:off x="1332413" y="2195369"/>
            <a:ext cx="1859803" cy="2315071"/>
            <a:chOff x="834807" y="2156330"/>
            <a:chExt cx="1859803" cy="2315071"/>
          </a:xfrm>
        </p:grpSpPr>
        <p:sp>
          <p:nvSpPr>
            <p:cNvPr id="19" name="Rectangle 18">
              <a:extLst>
                <a:ext uri="{FF2B5EF4-FFF2-40B4-BE49-F238E27FC236}">
                  <a16:creationId xmlns="" xmlns:a16="http://schemas.microsoft.com/office/drawing/2014/main" id="{CF852BDE-83DE-4451-840D-311BB4D7FDB3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="" xmlns:a16="http://schemas.microsoft.com/office/drawing/2014/main" id="{18AF52E7-E375-4B15-BBF6-86B59B7437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4C9B476-C122-40D6-B674-AB7A184A3CE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471" y="1496315"/>
            <a:ext cx="2271662" cy="320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4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DEE3E66-4229-4A88-8BFA-AA4C91FC8FC0}"/>
              </a:ext>
            </a:extLst>
          </p:cNvPr>
          <p:cNvGrpSpPr/>
          <p:nvPr/>
        </p:nvGrpSpPr>
        <p:grpSpPr>
          <a:xfrm>
            <a:off x="1912570" y="1561698"/>
            <a:ext cx="8905875" cy="3734602"/>
            <a:chOff x="1912570" y="1561698"/>
            <a:chExt cx="8905875" cy="3734602"/>
          </a:xfrm>
        </p:grpSpPr>
        <p:pic>
          <p:nvPicPr>
            <p:cNvPr id="9" name="Picture 8" descr="A picture containing object&#10;&#10;Description automatically generated">
              <a:extLst>
                <a:ext uri="{FF2B5EF4-FFF2-40B4-BE49-F238E27FC236}">
                  <a16:creationId xmlns="" xmlns:a16="http://schemas.microsoft.com/office/drawing/2014/main" id="{466DFA04-AEC1-410A-96B9-971B54DDC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570" y="1624012"/>
              <a:ext cx="8905875" cy="360997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24E02D14-A823-41E4-B63F-AB3CF2C68147}"/>
                </a:ext>
              </a:extLst>
            </p:cNvPr>
            <p:cNvSpPr/>
            <p:nvPr/>
          </p:nvSpPr>
          <p:spPr>
            <a:xfrm>
              <a:off x="2107933" y="1561698"/>
              <a:ext cx="8710512" cy="3734602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8" y="3205214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ru-RU" sz="36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Фаза маркировки</a:t>
            </a:r>
            <a:endParaRPr lang="ru-RU" sz="36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35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1">
            <a:extLst>
              <a:ext uri="{FF2B5EF4-FFF2-40B4-BE49-F238E27FC236}">
                <a16:creationId xmlns="" xmlns:a16="http://schemas.microsoft.com/office/drawing/2014/main" id="{C057463B-1C79-4D20-B1A1-0C5B41819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569" r="26601"/>
          <a:stretch/>
        </p:blipFill>
        <p:spPr>
          <a:xfrm>
            <a:off x="10628756" y="0"/>
            <a:ext cx="1563244" cy="13667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4773FFE3-68B9-46C1-9554-98318C9257CB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8132238" cy="643900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Обход графа и маркировка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</a:t>
            </a: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объектов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41EA9584-3EFE-450A-A31F-9D017354FCFE}"/>
              </a:ext>
            </a:extLst>
          </p:cNvPr>
          <p:cNvSpPr/>
          <p:nvPr/>
        </p:nvSpPr>
        <p:spPr>
          <a:xfrm>
            <a:off x="10628754" y="0"/>
            <a:ext cx="1563245" cy="1434164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238005" y="1263192"/>
            <a:ext cx="914090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 этой стадии:</a:t>
            </a:r>
          </a:p>
          <a:p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Garbage Collector </a:t>
            </a:r>
            <a:r>
              <a:rPr lang="ru-RU" dirty="0" smtClean="0"/>
              <a:t>понимает, какие поколения будут собраны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GC .NET </a:t>
            </a:r>
            <a:r>
              <a:rPr lang="ru-RU" dirty="0" smtClean="0"/>
              <a:t>является трассирующим: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Он стартует с различных корней 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И относительно них обходит весь граф объектов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Всё, до чего не дошёл механизм обхода – мёртвые объекты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Если рассматривать простой сценарий, когда </a:t>
            </a:r>
            <a:r>
              <a:rPr lang="en-US" dirty="0" smtClean="0"/>
              <a:t>GC non-concurrent: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Managed </a:t>
            </a:r>
            <a:r>
              <a:rPr lang="ru-RU" dirty="0" smtClean="0"/>
              <a:t>потоки встают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Можно делать с памятью всё, что угодно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Например, обходить граф в поиске достижимых объектов</a:t>
            </a:r>
          </a:p>
        </p:txBody>
      </p:sp>
    </p:spTree>
    <p:extLst>
      <p:ext uri="{BB962C8B-B14F-4D97-AF65-F5344CB8AC3E}">
        <p14:creationId xmlns:p14="http://schemas.microsoft.com/office/powerpoint/2010/main" val="279106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1">
            <a:extLst>
              <a:ext uri="{FF2B5EF4-FFF2-40B4-BE49-F238E27FC236}">
                <a16:creationId xmlns="" xmlns:a16="http://schemas.microsoft.com/office/drawing/2014/main" id="{C057463B-1C79-4D20-B1A1-0C5B41819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569" r="26601"/>
          <a:stretch/>
        </p:blipFill>
        <p:spPr>
          <a:xfrm>
            <a:off x="10628756" y="0"/>
            <a:ext cx="1563244" cy="13667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4773FFE3-68B9-46C1-9554-98318C9257CB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8132238" cy="643900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Обход графа и маркировка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 </a:t>
            </a: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объектов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41EA9584-3EFE-450A-A31F-9D017354FCFE}"/>
              </a:ext>
            </a:extLst>
          </p:cNvPr>
          <p:cNvSpPr/>
          <p:nvPr/>
        </p:nvSpPr>
        <p:spPr>
          <a:xfrm>
            <a:off x="10628754" y="0"/>
            <a:ext cx="1563245" cy="1434164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238005" y="1263192"/>
            <a:ext cx="91409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 этой </a:t>
            </a:r>
            <a:r>
              <a:rPr lang="ru-RU" dirty="0" smtClean="0"/>
              <a:t>стадии для любого адреса из группы «корней»</a:t>
            </a:r>
          </a:p>
          <a:p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В заголовке объекта устанавливается флаг </a:t>
            </a:r>
            <a:r>
              <a:rPr lang="en-US" dirty="0" smtClean="0"/>
              <a:t>pin </a:t>
            </a:r>
            <a:r>
              <a:rPr lang="ru-RU" dirty="0" smtClean="0"/>
              <a:t>если объект </a:t>
            </a:r>
            <a:r>
              <a:rPr lang="en-US" dirty="0" smtClean="0"/>
              <a:t>– pinned (</a:t>
            </a:r>
            <a:r>
              <a:rPr lang="ru-RU" dirty="0" smtClean="0"/>
              <a:t>что понимается по таблице </a:t>
            </a:r>
            <a:r>
              <a:rPr lang="en-US" dirty="0" smtClean="0"/>
              <a:t>pinned handles)</a:t>
            </a: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Зная информацию о полях типа через </a:t>
            </a:r>
            <a:r>
              <a:rPr lang="en-US" dirty="0" err="1" smtClean="0"/>
              <a:t>MethodsTable</a:t>
            </a:r>
            <a:r>
              <a:rPr lang="en-US" dirty="0" smtClean="0"/>
              <a:t> </a:t>
            </a:r>
            <a:r>
              <a:rPr lang="ru-RU" dirty="0" smtClean="0"/>
              <a:t>обходим все исходящие ссылки. 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Обход графа осуществляется обходом в глубину, сохраняя состояние в стеке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При посещении каждого объекта: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Если объект уже посещен, он пропускается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Объект маркируется как посещенный через простановку флага в указателе на </a:t>
            </a:r>
            <a:r>
              <a:rPr lang="en-US" dirty="0" smtClean="0"/>
              <a:t>VMT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Т.к. все </a:t>
            </a:r>
            <a:r>
              <a:rPr lang="en-US" dirty="0" smtClean="0"/>
              <a:t>VMT </a:t>
            </a:r>
            <a:r>
              <a:rPr lang="ru-RU" dirty="0" smtClean="0"/>
              <a:t>выровнены по размеру слова, то младшие 2 бита адреса не используются и могут быть задействованы при </a:t>
            </a:r>
            <a:r>
              <a:rPr lang="en-US" dirty="0" smtClean="0"/>
              <a:t>GC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dirty="0" smtClean="0"/>
              <a:t>Все исходящие указатели добавляются в стек адресов на обход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Обход заканчивается, когда стек адресов обхода пустеет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Все установленные флаги стираются во время фазы планирования</a:t>
            </a:r>
            <a:endParaRPr lang="ru-RU" dirty="0" smtClean="0"/>
          </a:p>
          <a:p>
            <a:pPr marL="800100" lvl="1" indent="-342900">
              <a:buFont typeface="+mj-lt"/>
              <a:buAutoNum type="arabicPeriod"/>
            </a:pP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94461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DEE3E66-4229-4A88-8BFA-AA4C91FC8FC0}"/>
              </a:ext>
            </a:extLst>
          </p:cNvPr>
          <p:cNvGrpSpPr/>
          <p:nvPr/>
        </p:nvGrpSpPr>
        <p:grpSpPr>
          <a:xfrm>
            <a:off x="1912570" y="1561698"/>
            <a:ext cx="8905875" cy="3734602"/>
            <a:chOff x="1912570" y="1561698"/>
            <a:chExt cx="8905875" cy="3734602"/>
          </a:xfrm>
        </p:grpSpPr>
        <p:pic>
          <p:nvPicPr>
            <p:cNvPr id="9" name="Picture 8" descr="A picture containing object&#10;&#10;Description automatically generated">
              <a:extLst>
                <a:ext uri="{FF2B5EF4-FFF2-40B4-BE49-F238E27FC236}">
                  <a16:creationId xmlns="" xmlns:a16="http://schemas.microsoft.com/office/drawing/2014/main" id="{466DFA04-AEC1-410A-96B9-971B54DDC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570" y="1624012"/>
              <a:ext cx="8905875" cy="360997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24E02D14-A823-41E4-B63F-AB3CF2C68147}"/>
                </a:ext>
              </a:extLst>
            </p:cNvPr>
            <p:cNvSpPr/>
            <p:nvPr/>
          </p:nvSpPr>
          <p:spPr>
            <a:xfrm>
              <a:off x="2107933" y="1561698"/>
              <a:ext cx="8710512" cy="3734602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8" y="3205214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ru-RU" sz="36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</a:t>
            </a:r>
            <a:endParaRPr lang="ru-RU" sz="36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30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272038" y="2844224"/>
            <a:ext cx="6096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DoSomething(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path)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string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path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Path.GetFullPath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(path);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Directory.Delete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(path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0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Локальные переменные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1049000" y="257499"/>
            <a:ext cx="935731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37206" y="4488243"/>
            <a:ext cx="3714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Есть только 1 ссылка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186414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=""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272038" y="2844224"/>
            <a:ext cx="6096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DoSomething(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path)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string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path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Path.GetFullPath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(path);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Directory.Delete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(path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5"/>
            <a:ext cx="10746726" cy="851792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Корни </a:t>
            </a:r>
            <a:r>
              <a:rPr lang="en-US" sz="3200" b="1" dirty="0" smtClean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ru-RU" sz="32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10000"/>
              </a:lnSpc>
            </a:pPr>
            <a:r>
              <a:rPr lang="ru-RU" sz="2000" b="1" dirty="0" smtClean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Локальные переменные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Rectangle 66">
            <a:extLst>
              <a:ext uri="{FF2B5EF4-FFF2-40B4-BE49-F238E27FC236}">
                <a16:creationId xmlns:a16="http://schemas.microsoft.com/office/drawing/2014/main" xmlns="" id="{B6AAE36A-B7BD-4C0A-8C11-03312842026B}"/>
              </a:ext>
            </a:extLst>
          </p:cNvPr>
          <p:cNvSpPr/>
          <p:nvPr/>
        </p:nvSpPr>
        <p:spPr>
          <a:xfrm>
            <a:off x="11049000" y="257499"/>
            <a:ext cx="935731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locals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37206" y="4488243"/>
            <a:ext cx="3714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Есть только 1 ссылка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Не должно быть собрано </a:t>
            </a:r>
            <a:r>
              <a:rPr lang="en-US" dirty="0" smtClean="0"/>
              <a:t>GC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80301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8713</TotalTime>
  <Words>1169</Words>
  <Application>Microsoft Office PowerPoint</Application>
  <PresentationFormat>Широкоэкранный</PresentationFormat>
  <Paragraphs>443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Segoe UI Semibold</vt:lpstr>
      <vt:lpstr>Source Sans Pro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Stanislav Sidristij</dc:creator>
  <cp:lastModifiedBy>Stanislav Sidristij</cp:lastModifiedBy>
  <cp:revision>93</cp:revision>
  <dcterms:created xsi:type="dcterms:W3CDTF">2018-09-29T08:14:48Z</dcterms:created>
  <dcterms:modified xsi:type="dcterms:W3CDTF">2019-04-05T18:05:22Z</dcterms:modified>
</cp:coreProperties>
</file>